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89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7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64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00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0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4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37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11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38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94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65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7E6C4-CA4D-479E-8101-3E7D90A730BC}" type="datetimeFigureOut">
              <a:rPr lang="ru-RU" smtClean="0"/>
              <a:t>05.09.2025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24177-12AF-49D0-A182-F1C60BD15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45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wpcontent/uploads/2024/12/sistema-oczenki-dostizhenij-planiruemyh-predmetnyhrezultatov-osvoeniya-uchebnogo-predmeta-russkij-yazyk_2024.pdf" TargetMode="External"/><Relationship Id="rId2" Type="http://schemas.openxmlformats.org/officeDocument/2006/relationships/hyperlink" Target="https://edsoo.ru/wp-content/uploads/2024/08/mp_russkij-yazyk_na-sajt-1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inostr-exam/inostr-exam-deti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modernizacziyashkolnyh-bibliote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wpcontent/uploads/2025/07/2025_soo_frp_russkij-yazyk_10_11.pdf" TargetMode="External"/><Relationship Id="rId2" Type="http://schemas.openxmlformats.org/officeDocument/2006/relationships/hyperlink" Target="https://edsoo.ru/wpcontent/uploads/2025/07/2025_ooo_frp_russkij-yazyk_5-9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konstruktor-uchebnyh-plan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2622" y="453447"/>
            <a:ext cx="11831332" cy="112030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60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Модернизация содержания Федеральных рабочих программ основного и среднего общего образования учебных предметов «Русский язык», «Литература»</a:t>
            </a:r>
          </a:p>
          <a:p>
            <a:r>
              <a:rPr lang="ru-RU" i="1" dirty="0"/>
              <a:t>                                                                                                                              </a:t>
            </a:r>
          </a:p>
          <a:p>
            <a:r>
              <a:rPr lang="ru-RU" sz="2000" i="1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Учитель русского языка и литературы </a:t>
            </a:r>
            <a:endParaRPr lang="ru-RU" sz="2000" dirty="0">
              <a:solidFill>
                <a:schemeClr val="bg1"/>
              </a:solidFill>
            </a:endParaRPr>
          </a:p>
          <a:p>
            <a:r>
              <a:rPr lang="ru-RU" sz="2000" i="1" dirty="0">
                <a:solidFill>
                  <a:schemeClr val="bg1"/>
                </a:solidFill>
              </a:rPr>
              <a:t>                                                                                                                      МОУ «</a:t>
            </a:r>
            <a:r>
              <a:rPr lang="ru-RU" sz="2000" i="1" dirty="0" err="1">
                <a:solidFill>
                  <a:schemeClr val="bg1"/>
                </a:solidFill>
              </a:rPr>
              <a:t>Турочакская</a:t>
            </a:r>
            <a:r>
              <a:rPr lang="ru-RU" sz="2000" i="1" dirty="0">
                <a:solidFill>
                  <a:schemeClr val="bg1"/>
                </a:solidFill>
              </a:rPr>
              <a:t> СОШ им. Я.И. </a:t>
            </a:r>
            <a:r>
              <a:rPr lang="ru-RU" sz="2000" i="1" dirty="0" err="1">
                <a:solidFill>
                  <a:schemeClr val="bg1"/>
                </a:solidFill>
              </a:rPr>
              <a:t>Баляева</a:t>
            </a:r>
            <a:r>
              <a:rPr lang="ru-RU" sz="2000" i="1" dirty="0">
                <a:solidFill>
                  <a:schemeClr val="bg1"/>
                </a:solidFill>
              </a:rPr>
              <a:t>»</a:t>
            </a:r>
            <a:endParaRPr lang="ru-RU" sz="2000" dirty="0">
              <a:solidFill>
                <a:schemeClr val="bg1"/>
              </a:solidFill>
            </a:endParaRPr>
          </a:p>
          <a:p>
            <a:r>
              <a:rPr lang="ru-RU" sz="2000" i="1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Алина Ирина Валерьевна </a:t>
            </a:r>
            <a:endParaRPr lang="ru-RU" sz="2000" dirty="0">
              <a:solidFill>
                <a:schemeClr val="bg1"/>
              </a:solidFill>
            </a:endParaRPr>
          </a:p>
          <a:p>
            <a:pPr algn="r"/>
            <a:endParaRPr lang="ru-RU" sz="1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endParaRPr lang="ru-RU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929" y="189781"/>
            <a:ext cx="11892025" cy="6512943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1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5512" y="1866217"/>
            <a:ext cx="11279689" cy="31700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/>
              <a:t>При организации и планировании внутреннего (</a:t>
            </a:r>
            <a:r>
              <a:rPr lang="ru-RU" sz="2000" dirty="0" err="1"/>
              <a:t>внутришкольного</a:t>
            </a:r>
            <a:r>
              <a:rPr lang="ru-RU" sz="2000" dirty="0"/>
              <a:t>) оценивания планируемых предметных результатов по русскому языку целесообразно использовать оценочный инструментарий форм внешнего оценивания (ВПР, ОГЭ, ЕГЭ).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/>
              <a:t>В перспективе возможно более широкое применение метода </a:t>
            </a:r>
            <a:r>
              <a:rPr lang="ru-RU" sz="2000" dirty="0" err="1"/>
              <a:t>критериального</a:t>
            </a:r>
            <a:r>
              <a:rPr lang="ru-RU" sz="2000" dirty="0"/>
              <a:t> оценивания на этапе текущего контроля, что позволит обеспечить преемственность в системе оценивания.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/>
              <a:t>Все виды контроля обязательно должны быть внесены в календарно-тематическое планирование индивидуальной рабочей программы учителя по каждому классу.</a:t>
            </a:r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25580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5512" y="2789547"/>
            <a:ext cx="11279689" cy="132343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Поурочное планирование в 5 </a:t>
            </a:r>
            <a:r>
              <a:rPr lang="ru-RU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(фрагмент)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31" y="1133106"/>
            <a:ext cx="8251594" cy="460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81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7694" y="1489034"/>
            <a:ext cx="11487505" cy="50167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dirty="0"/>
              <a:t>– </a:t>
            </a:r>
            <a:r>
              <a:rPr lang="ru-RU" sz="2000" dirty="0"/>
              <a:t>Система оценки достижений планируемых предметных результатов освоения учебного предмета «Русский язык»: методические рекомендации. – URL: </a:t>
            </a:r>
            <a:r>
              <a:rPr lang="ru-RU" sz="2000" u="sng" dirty="0">
                <a:hlinkClick r:id="rId2"/>
              </a:rPr>
              <a:t>https://edsoo.ru/wp-content/uploads/2024/08/mp_russkij-yazyk_na-sajt-1.pdf</a:t>
            </a:r>
            <a:r>
              <a:rPr lang="ru-RU" sz="2000" dirty="0"/>
              <a:t>;</a:t>
            </a:r>
          </a:p>
          <a:p>
            <a:r>
              <a:rPr lang="ru-RU" sz="2000" dirty="0"/>
              <a:t> – Система оценки достижений планируемых предметных результатов освоения учебного предмета «Русский язык». Среднее общее образование : методические рекомендации. – URL: </a:t>
            </a:r>
            <a:r>
              <a:rPr lang="ru-RU" sz="2000" u="sng" dirty="0">
                <a:hlinkClick r:id="rId3"/>
              </a:rPr>
              <a:t>https://edsoo.ru/wpcontent/uploads/2024/12/sistema-oczenki-dostizhenij-planiruemyh-predmetnyhrezultatov-osvoeniya-uchebnogo-predmeta-russkij-yazyk_2024.pdf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Прописана характеристика и критерии разных видов оценивания:</a:t>
            </a:r>
          </a:p>
          <a:p>
            <a:r>
              <a:rPr lang="ru-RU" sz="2000" dirty="0"/>
              <a:t>устный ответ, выразительное чтение, пересказ текста, доклад, письменная работа малого объема (ответ на вопрос), сочинение и изложение, осложненное списывание текста (с нераскрытыми скобками, с пропусками букв и знаков препинания), словарный диктант, диктант, тестовые задания, проект.</a:t>
            </a:r>
          </a:p>
          <a:p>
            <a:endParaRPr lang="ru-RU" sz="2000" dirty="0"/>
          </a:p>
          <a:p>
            <a:pPr algn="just"/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38499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системы </a:t>
            </a:r>
            <a:r>
              <a:rPr lang="ru-RU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внутришкольного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оценивания по учебному предмету «Русский язык» представлены на сайте «Единое содержание общего образования»: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3702" y="2527070"/>
            <a:ext cx="10931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82800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2880" y="3593622"/>
            <a:ext cx="11562320" cy="132343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 dirty="0"/>
          </a:p>
          <a:p>
            <a:pPr algn="just"/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3702" y="2527070"/>
            <a:ext cx="10931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  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472" y="22687"/>
            <a:ext cx="8786553" cy="676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2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6581" y="1043513"/>
            <a:ext cx="11038619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содержании предмета «Русский язык» усилены направленность на воспитание у обучающихся:</a:t>
            </a:r>
          </a:p>
          <a:p>
            <a:pPr algn="just"/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3825" y="1687484"/>
            <a:ext cx="109811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- гражданственности и патриотизма, </a:t>
            </a:r>
          </a:p>
          <a:p>
            <a:r>
              <a:rPr lang="ru-RU" sz="2000" dirty="0"/>
              <a:t>- ценностного отношения к русскому языку как государственному языку Российской Федерации, как форме выражения и хранения духовного богатства русского и других народов России; </a:t>
            </a:r>
          </a:p>
          <a:p>
            <a:r>
              <a:rPr lang="ru-RU" sz="2000" dirty="0"/>
              <a:t>- аспекты, связанные с формированием культуры устной и письменной речи, практической грамотности, развитием рефлексии речевой деятельности; </a:t>
            </a:r>
          </a:p>
          <a:p>
            <a:r>
              <a:rPr lang="ru-RU" sz="2000" dirty="0"/>
              <a:t>- активизацией текстовой деятельности школьников.</a:t>
            </a:r>
          </a:p>
          <a:p>
            <a:r>
              <a:rPr lang="ru-RU" sz="2000" dirty="0"/>
              <a:t>    </a:t>
            </a:r>
          </a:p>
          <a:p>
            <a:r>
              <a:rPr lang="ru-RU" sz="2000" dirty="0"/>
              <a:t>   При подборе дидактического материала к урокам рекомендуется отдавать предпочтение упражнениям и заданиям, которые своим содержанием воспитывают у обучающихся любовь и уважение к языку, Родине, ее природе, способствуют формированию национального самосознания, гражданственности, патриотизма, уважения к историческому прошлому и созидательному труду на благо страны. </a:t>
            </a:r>
          </a:p>
        </p:txBody>
      </p:sp>
    </p:spTree>
    <p:extLst>
      <p:ext uri="{BB962C8B-B14F-4D97-AF65-F5344CB8AC3E}">
        <p14:creationId xmlns:p14="http://schemas.microsoft.com/office/powerpoint/2010/main" val="171255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0080" y="2127186"/>
            <a:ext cx="11105119" cy="70788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При планировании и организации внеклассной работы</a:t>
            </a:r>
            <a:endParaRPr lang="ru-RU" sz="3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0822" y="814648"/>
            <a:ext cx="1111411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Обратить внимание </a:t>
            </a:r>
            <a:r>
              <a:rPr lang="ru-RU" b="1" dirty="0"/>
              <a:t>на календарь юбилейных дат, </a:t>
            </a:r>
            <a:r>
              <a:rPr lang="ru-RU" dirty="0"/>
              <a:t>которые будут отмечаться в 2025/2026 учебном году, и памятных дат России: </a:t>
            </a:r>
          </a:p>
          <a:p>
            <a:r>
              <a:rPr lang="ru-RU" dirty="0"/>
              <a:t>4 ноября – День народного единства</a:t>
            </a:r>
          </a:p>
          <a:p>
            <a:r>
              <a:rPr lang="ru-RU" dirty="0"/>
              <a:t> 12 декабря – День Конституции Российской Федерации </a:t>
            </a:r>
          </a:p>
          <a:p>
            <a:r>
              <a:rPr lang="ru-RU" dirty="0"/>
              <a:t>27 января – День полного освобождения советскими войсками города Ленинграда от блокады его немецко-фашистскими войсками (1944 г.)</a:t>
            </a:r>
          </a:p>
          <a:p>
            <a:r>
              <a:rPr lang="ru-RU" dirty="0"/>
              <a:t> 8 февраля – День российской науки (в этот день в 1724 г. Петр I подписал указ об основании в России Академии наук) </a:t>
            </a:r>
          </a:p>
          <a:p>
            <a:r>
              <a:rPr lang="ru-RU" dirty="0"/>
              <a:t>21 февраля – Международный день родного языка </a:t>
            </a:r>
          </a:p>
          <a:p>
            <a:r>
              <a:rPr lang="ru-RU" dirty="0"/>
              <a:t>23 февраля – День защитника Отечества </a:t>
            </a:r>
          </a:p>
          <a:p>
            <a:r>
              <a:rPr lang="ru-RU" dirty="0"/>
              <a:t>8 марта – Международный женский день (в России отмечается с 1913 г.) </a:t>
            </a:r>
          </a:p>
          <a:p>
            <a:r>
              <a:rPr lang="ru-RU" dirty="0"/>
              <a:t>12 апреля – День космонавтики 9 мая – День Победы советского народа в Великой Отечественной войне 1941–1945 гг. (1945 г.)</a:t>
            </a:r>
          </a:p>
          <a:p>
            <a:r>
              <a:rPr lang="ru-RU" dirty="0"/>
              <a:t> 24 мая – День славянской письменности и культуры </a:t>
            </a:r>
          </a:p>
          <a:p>
            <a:r>
              <a:rPr lang="ru-RU" dirty="0"/>
              <a:t>22 июня – День памяти и скорби – день начала Великой Отечественной войны (1941 г.).</a:t>
            </a:r>
          </a:p>
          <a:p>
            <a:r>
              <a:rPr lang="ru-RU" dirty="0"/>
              <a:t>    Запланировать работу по подготовке участников </a:t>
            </a:r>
            <a:r>
              <a:rPr lang="ru-RU" b="1" dirty="0"/>
              <a:t>Всероссийского конкурса сочинений </a:t>
            </a:r>
            <a:r>
              <a:rPr lang="ru-RU" dirty="0"/>
              <a:t>(далее – Конкурс), который проводится в 2025 г. Учредителем конкурса является Министерство просвещения РФ. Организационно-техническое и информационное  сопровождение Конкурса осуществляет ФГБНУ «Институт содержания и методов обучения имени В.С. </a:t>
            </a:r>
            <a:r>
              <a:rPr lang="ru-RU" dirty="0" err="1"/>
              <a:t>Леднева</a:t>
            </a:r>
            <a:r>
              <a:rPr lang="ru-RU" dirty="0"/>
              <a:t>» (см. направления в Информационно-методическом письме об особенностях преподавания учебных предметов «Русский язык», «Родной (русский) язык», «Литература» в 2025/2026 учебном году)</a:t>
            </a:r>
          </a:p>
        </p:txBody>
      </p:sp>
    </p:spTree>
    <p:extLst>
      <p:ext uri="{BB962C8B-B14F-4D97-AF65-F5344CB8AC3E}">
        <p14:creationId xmlns:p14="http://schemas.microsoft.com/office/powerpoint/2010/main" val="308010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" y="1171711"/>
            <a:ext cx="11288001" cy="470898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языковой и социокультурной адаптации несовершеннолетних детей с миграционной историей:</a:t>
            </a:r>
          </a:p>
          <a:p>
            <a:pPr algn="just"/>
            <a:r>
              <a:rPr lang="ru-RU" sz="2000" dirty="0"/>
              <a:t>С 1 апреля 2025 г. вступил в силу Федеральный закон № 544-ФЗ «О внесении изменений в статьи 67 и 78 Федерального закона «Об образовании в Российской Федерации», в соответствии с которым </a:t>
            </a:r>
            <a:r>
              <a:rPr lang="ru-RU" sz="2000" b="1" dirty="0"/>
              <a:t>прием иностранных граждан и лиц без гражданства, законно находящихся на территории Российской Федерации,</a:t>
            </a:r>
            <a:r>
              <a:rPr lang="ru-RU" sz="2000" dirty="0"/>
              <a:t> на обучение по образовательным программам начального общего, основного общего и среднего общего образования </a:t>
            </a:r>
            <a:r>
              <a:rPr lang="ru-RU" sz="2000" u="sng" dirty="0"/>
              <a:t>осуществляется только при условии успешного прохождения тестирования на знание русского языка, достаточного для освоения указанных программ. </a:t>
            </a:r>
            <a:endParaRPr lang="ru-RU" sz="20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/>
              <a:t>Демонстрационные варианты диагностических материалов для проведения тестирования на знание русского языка и критерии оценивания заданий диагностических материалов размещены в открытом доступе на официальном сайте ФГБНУ «Федеральный институт педагогических измерений» по ссылке: </a:t>
            </a:r>
            <a:r>
              <a:rPr lang="ru-RU" sz="2000" dirty="0">
                <a:hlinkClick r:id="rId2"/>
              </a:rPr>
              <a:t>https://fipi.ru/inostr-exam/inostr-exam-deti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 </a:t>
            </a: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3702" y="2527070"/>
            <a:ext cx="10931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76108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0698" y="3822518"/>
            <a:ext cx="11354502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dirty="0"/>
          </a:p>
          <a:p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по предмету «Литература»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3702" y="2527070"/>
            <a:ext cx="10931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9383" y="707886"/>
            <a:ext cx="113801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ИНФОРМАЦИОННО-МЕТОДИЧЕСКОЕ ПИСЬМО ОБ ОСОБЕННОСТЯХ ПРЕПОДАВАНИЯ УЧЕБНЫХ ПРЕДМЕТОВ «ЛИТЕРАТУРА», «РОДНАЯ (РУССКАЯ) ЛИТЕРАТУРА» В 2025/2026 УЧЕБНОМ ГОДУ: </a:t>
            </a:r>
          </a:p>
          <a:p>
            <a:endParaRPr lang="ru-RU" dirty="0"/>
          </a:p>
          <a:p>
            <a:pPr marL="342900" indent="-342900">
              <a:buAutoNum type="arabicPeriod"/>
            </a:pPr>
            <a:r>
              <a:rPr lang="ru-RU" dirty="0"/>
              <a:t>Нормативно-правовые документы, обеспечивающие организацию образовательной деятельности по учебным предметам «Литература», «Родная (русская) литература» в 2025/2026 учебном году (включает приказы, нормативные документы, </a:t>
            </a:r>
            <a:r>
              <a:rPr lang="ru-RU" u="sng" dirty="0"/>
              <a:t>реестр иностранных агентов, федеральный список экстремистских материалов).</a:t>
            </a:r>
          </a:p>
          <a:p>
            <a:pPr marL="342900" indent="-342900">
              <a:buAutoNum type="arabicPeriod"/>
            </a:pPr>
            <a:r>
              <a:rPr lang="ru-RU" dirty="0"/>
              <a:t>Сокращено количество произведений в обзорных и отдельных монографических темах в соответствии с количеством, установленным во ФГОС ООО и ФГОС СОО:</a:t>
            </a:r>
          </a:p>
          <a:p>
            <a:pPr marL="285750" indent="-285750">
              <a:buFontTx/>
              <a:buChar char="-"/>
            </a:pPr>
            <a:r>
              <a:rPr lang="ru-RU" dirty="0"/>
              <a:t>путем объединения дублирующих, сходных по тематике обзоров и перераспределения представленного в них материала, а также обзоров, включающих избыточный и/или излишне сложный для данного класса материал,</a:t>
            </a:r>
          </a:p>
          <a:p>
            <a:pPr marL="285750" indent="-285750">
              <a:buFontTx/>
              <a:buChar char="-"/>
            </a:pPr>
            <a:r>
              <a:rPr lang="ru-RU" dirty="0"/>
              <a:t> за счет исключения произведений, которые в условиях современной общественно-политической ситуации могут вызвать нежелательные дискуссии и трактовки,</a:t>
            </a:r>
          </a:p>
          <a:p>
            <a:pPr marL="285750" indent="-285750">
              <a:buFontTx/>
              <a:buChar char="-"/>
            </a:pPr>
            <a:r>
              <a:rPr lang="ru-RU" dirty="0"/>
              <a:t> за счет переноса отдельных произведений сходных по тематике обзорных тем из одного класса в другой.</a:t>
            </a:r>
          </a:p>
          <a:p>
            <a:pPr marL="342900" indent="-342900">
              <a:buAutoNum type="arabicPeriod" startAt="3"/>
            </a:pPr>
            <a:r>
              <a:rPr lang="ru-RU" dirty="0"/>
              <a:t>Заменены в ряде обзорных тем произведения по выбору на более доступные для обучающихся данного класса. </a:t>
            </a:r>
          </a:p>
          <a:p>
            <a:r>
              <a:rPr lang="ru-RU" b="1" dirty="0"/>
              <a:t>В ФРП по литературе в 10-11 классах:</a:t>
            </a:r>
          </a:p>
          <a:p>
            <a:r>
              <a:rPr lang="ru-RU" dirty="0"/>
              <a:t>на базовом и углубленном уровнях (10 класс) введен раздел «Повторение». В связи с задачей усиления преемственности между основным и средним уровнями общего образования по литературе  в содержательной части программы сформулирована отдельным пунктом тема, уточняющая объем литературно-художественного материала, предназначенного для повторения и обобщения изученных в 5–9 классах произведений.</a:t>
            </a:r>
          </a:p>
          <a:p>
            <a:endParaRPr lang="ru-RU" dirty="0"/>
          </a:p>
          <a:p>
            <a:pPr marL="342900" indent="-342900">
              <a:buAutoNum type="arabicPeriod" startAt="3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85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0698" y="3822518"/>
            <a:ext cx="11354502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dirty="0"/>
          </a:p>
          <a:p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по предмету «Литература»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3702" y="2527070"/>
            <a:ext cx="10931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1193" y="789709"/>
            <a:ext cx="1172925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000" b="1" dirty="0"/>
              <a:t>            </a:t>
            </a:r>
            <a:r>
              <a:rPr lang="ru-RU" sz="2400" b="1" dirty="0"/>
              <a:t>В ФРП по литературе 5-9, 10-11 классов:</a:t>
            </a:r>
          </a:p>
          <a:p>
            <a:endParaRPr lang="ru-RU" sz="2400" b="1" dirty="0"/>
          </a:p>
          <a:p>
            <a:r>
              <a:rPr lang="ru-RU" sz="2000" dirty="0"/>
              <a:t>Включён </a:t>
            </a:r>
            <a:r>
              <a:rPr lang="ru-RU" sz="2000" u="sng" dirty="0"/>
              <a:t>перечень (кодификатор) </a:t>
            </a:r>
            <a:r>
              <a:rPr lang="ru-RU" sz="2000" dirty="0"/>
              <a:t>распределенных по классам: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проверяемых требований к результатам освоения основной образовательной программы основного общего образования, среднего общего образования; 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 элементов содержания по литературе; 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теоретико-литературных понятий, использование которых необходимо для анализа, интерпретации произведений и оформления обучающимися 5–9, 10-11 классов оценок и наблюдений.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 проверяемых требований для проведения Государственного итогового экзамена по литературе (ОГЭ, ЕГЭ):</a:t>
            </a:r>
          </a:p>
          <a:p>
            <a:pPr marL="285750" indent="-285750">
              <a:buFontTx/>
              <a:buChar char="-"/>
            </a:pPr>
            <a:r>
              <a:rPr lang="ru-RU" sz="2000" i="1" dirty="0"/>
              <a:t>к результатам освоения основной образовательной программы основного общего образования;</a:t>
            </a:r>
          </a:p>
          <a:p>
            <a:pPr marL="285750" indent="-285750">
              <a:buFontTx/>
              <a:buChar char="-"/>
            </a:pPr>
            <a:r>
              <a:rPr lang="ru-RU" sz="2000" i="1" dirty="0"/>
              <a:t>перечень элементов содержания;</a:t>
            </a:r>
          </a:p>
          <a:p>
            <a:pPr marL="285750" indent="-285750">
              <a:buFontTx/>
              <a:buChar char="-"/>
            </a:pPr>
            <a:r>
              <a:rPr lang="ru-RU" sz="2000" i="1" dirty="0"/>
              <a:t>перечень элементов содержания, проверяемых на ОГЭ и ЕГЭ по литературе. </a:t>
            </a:r>
          </a:p>
          <a:p>
            <a:r>
              <a:rPr lang="ru-RU" sz="2000" b="1" dirty="0"/>
              <a:t>   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1485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3700" y="2753765"/>
            <a:ext cx="11221500" cy="98488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dirty="0"/>
          </a:p>
          <a:p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3702" y="2527070"/>
            <a:ext cx="10931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3701" y="972589"/>
            <a:ext cx="11105803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ИНФОРМАЦИОННО-МЕТОДИЧЕСКОЕ ПИСЬМО ОБ ОСОБЕННОСТЯХ ПРЕПОДАВАНИЯ УЧЕБНЫХ ПРЕДМЕТОВ «ЛИТЕРАТУРА», «РОДНАЯ (РУССКАЯ) ЛИТЕРАТУРА» В 2025/2026 УЧЕБНОМ ГОДУ </a:t>
            </a:r>
          </a:p>
          <a:p>
            <a:endParaRPr lang="ru-RU" sz="2000" dirty="0"/>
          </a:p>
          <a:p>
            <a:r>
              <a:rPr lang="ru-RU" sz="2000" dirty="0"/>
              <a:t>     В разделе «Система оценки достижений планируемых предметных результатов освоения учебного предмета «Литература»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рописана характеристика и критерии разных видов оценивания:</a:t>
            </a:r>
          </a:p>
          <a:p>
            <a:r>
              <a:rPr lang="ru-RU" sz="2000" dirty="0"/>
              <a:t>устный ответ, выразительное чтение, пересказ текста, доклад, письменная работа малого объема (ответ на вопрос), сочинение, тестовые задания, проект.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029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2F8CF3-4449-4D88-AA0B-6A6008A04F5F}"/>
              </a:ext>
            </a:extLst>
          </p:cNvPr>
          <p:cNvSpPr txBox="1"/>
          <p:nvPr/>
        </p:nvSpPr>
        <p:spPr>
          <a:xfrm>
            <a:off x="235342" y="291028"/>
            <a:ext cx="508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Montserrat SemiBold" panose="00000700000000000000" pitchFamily="2" charset="0"/>
              </a:rPr>
              <a:t>ПРИМЕР ИЗОБРАЖЕНИЯ</a:t>
            </a:r>
            <a:endParaRPr lang="en-US" sz="2400" dirty="0">
              <a:solidFill>
                <a:schemeClr val="bg1"/>
              </a:solidFill>
              <a:latin typeface="Montserrat SemiBold" panose="00000700000000000000" pitchFamily="2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34" y="174710"/>
            <a:ext cx="11811000" cy="650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48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0698" y="3822518"/>
            <a:ext cx="11354502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dirty="0"/>
          </a:p>
          <a:p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3702" y="2527070"/>
            <a:ext cx="10931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  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789" y="747422"/>
            <a:ext cx="9102435" cy="523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75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0698" y="3822518"/>
            <a:ext cx="11354502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dirty="0"/>
          </a:p>
          <a:p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«ИНФОРМАЦИОННО-МЕТОДИЧЕСКОЕ ПИСЬМО ОБ ОСОБЕННОСТЯХ ПРЕПОДАВАНИЯ УЧЕБНЫХ ПРЕДМЕТОВ «ЛИТЕРАТУРА», «РОДНАЯ (РУССКАЯ) ЛИТЕРАТУРА» В 2025/2026 УЧЕБНОМ ГОДУ» включены разделы: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3702" y="2527070"/>
            <a:ext cx="10931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1069" y="1015663"/>
            <a:ext cx="11388435" cy="5866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/>
              <a:t>Календарь памятных и знаменательных литературных дат на 2025/2026 учебный год</a:t>
            </a:r>
          </a:p>
          <a:p>
            <a:pPr marL="285750" indent="-285750">
              <a:buFontTx/>
              <a:buChar char="-"/>
            </a:pPr>
            <a:r>
              <a:rPr lang="ru-RU" dirty="0"/>
              <a:t>Примерный перечень произведений для заучивания наизусть на уровне основного общего и среднего общего образования (список произведений  для заучивания наизусть предлагается ФГБНУ «ИСМО им. В.С. </a:t>
            </a:r>
            <a:r>
              <a:rPr lang="ru-RU" dirty="0" err="1"/>
              <a:t>Леднева</a:t>
            </a:r>
            <a:r>
              <a:rPr lang="ru-RU" dirty="0"/>
              <a:t>». Образовательная организация вправе его скорректировать). </a:t>
            </a:r>
          </a:p>
          <a:p>
            <a:pPr marL="285750" indent="-285750">
              <a:buFontTx/>
              <a:buChar char="-"/>
            </a:pPr>
            <a:r>
              <a:rPr lang="ru-RU" dirty="0"/>
              <a:t>Модернизация школьных библиотек (В соответствии с перечнем поручений Президента Российской Федерации). В рамках модернизации школьных библиотек, подготовлены </a:t>
            </a:r>
            <a:r>
              <a:rPr lang="ru-RU" b="1" dirty="0"/>
              <a:t>списки произведений:</a:t>
            </a:r>
          </a:p>
          <a:p>
            <a:r>
              <a:rPr lang="ru-RU" dirty="0"/>
              <a:t> </a:t>
            </a:r>
            <a:r>
              <a:rPr lang="ru-RU" b="1" dirty="0"/>
              <a:t>Список 1</a:t>
            </a:r>
            <a:r>
              <a:rPr lang="ru-RU" dirty="0"/>
              <a:t> содержит произведения, включенные в федеральные образовательные программы начального, основного и среднего общего образования. На уровне СОО дается список на базовом и углубленном уровне, на уровнях НОО, ООО и СОО выделены произведения зарубежной литературы, а на уровне СОО и литературная критика. </a:t>
            </a:r>
          </a:p>
          <a:p>
            <a:r>
              <a:rPr lang="ru-RU" b="1" dirty="0"/>
              <a:t>Список 2</a:t>
            </a:r>
            <a:r>
              <a:rPr lang="ru-RU" dirty="0"/>
              <a:t> представлен списком произведений, рекомендованных для внеклассного чтения, куда включены как художественные тексты известных авторов, изданные до 1991 года и традиционно предлагаемые для внеклассного чтения школьников, так и произведения духовно-нравственной проблематики современных авторов.</a:t>
            </a:r>
          </a:p>
          <a:p>
            <a:r>
              <a:rPr lang="ru-RU" dirty="0"/>
              <a:t> </a:t>
            </a:r>
            <a:r>
              <a:rPr lang="ru-RU" b="1" dirty="0"/>
              <a:t>Список 3 </a:t>
            </a:r>
            <a:r>
              <a:rPr lang="ru-RU" dirty="0"/>
              <a:t>создан впервые в соответствии с поручением Президента и содержит перечень произведений для внеклассного чтения патриотической направленности, созданных с 1991 по 2025 г. молодыми писателями или писателями старшего поколения. </a:t>
            </a:r>
          </a:p>
          <a:p>
            <a:pPr marL="285750" indent="-285750">
              <a:buFontTx/>
              <a:buChar char="-"/>
            </a:pPr>
            <a:r>
              <a:rPr lang="ru-RU" dirty="0"/>
              <a:t>Материалы, связанные с работой по модернизации школьных библиотек, представлены на сайте «Единое содержание общего образования» в разделе «Модернизация школьных библиотек». – URL: </a:t>
            </a:r>
            <a:r>
              <a:rPr lang="ru-RU" dirty="0">
                <a:hlinkClick r:id="rId2"/>
              </a:rPr>
              <a:t>https://edsoo.ru/modernizacziyashkolnyh-bibliotek/</a:t>
            </a:r>
            <a:endParaRPr lang="ru-RU" dirty="0"/>
          </a:p>
          <a:p>
            <a:pPr marL="285750" indent="-285750">
              <a:buFontTx/>
              <a:buChar char="-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7116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2633" y="938883"/>
            <a:ext cx="11462568" cy="568245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2000" b="1" dirty="0"/>
              <a:t>Нормативно-правовые документы:</a:t>
            </a:r>
          </a:p>
          <a:p>
            <a:r>
              <a:rPr lang="ru-RU" dirty="0"/>
              <a:t>– Федеральный закон от 29 декабря 2012 г. № 273-ФЗ «Об образовании в Российской Федерации»;</a:t>
            </a:r>
          </a:p>
          <a:p>
            <a:r>
              <a:rPr lang="ru-RU" dirty="0"/>
              <a:t>– Федеральный государственный образовательный стандарт основного общего образования (утв. приказом </a:t>
            </a:r>
            <a:r>
              <a:rPr lang="ru-RU" dirty="0" err="1"/>
              <a:t>Минпросвещения</a:t>
            </a:r>
            <a:r>
              <a:rPr lang="ru-RU" dirty="0"/>
              <a:t> России от 31 мая 2021 г.</a:t>
            </a:r>
          </a:p>
          <a:p>
            <a:r>
              <a:rPr lang="ru-RU" dirty="0"/>
              <a:t>№ 287) (далее – ФГОС ООО);</a:t>
            </a:r>
          </a:p>
          <a:p>
            <a:r>
              <a:rPr lang="ru-RU" dirty="0"/>
              <a:t>– Федеральный государственный образовательный стандарт среднего общего образования (утв. приказом </a:t>
            </a:r>
            <a:r>
              <a:rPr lang="ru-RU" dirty="0" err="1"/>
              <a:t>Минобрнауки</a:t>
            </a:r>
            <a:r>
              <a:rPr lang="ru-RU" dirty="0"/>
              <a:t> России от 17 мая 2012 г. № 413 (далее – ФГОС СОО);</a:t>
            </a:r>
          </a:p>
          <a:p>
            <a:r>
              <a:rPr lang="ru-RU" dirty="0"/>
              <a:t>- Федеральная образовательная программа основного общего образования (утв. приказом </a:t>
            </a:r>
            <a:r>
              <a:rPr lang="ru-RU" dirty="0" err="1"/>
              <a:t>Минпросвещения</a:t>
            </a:r>
            <a:r>
              <a:rPr lang="ru-RU" dirty="0"/>
              <a:t> России от 18 мая 2023 г. № 370) (далее – ФОП ООО);</a:t>
            </a:r>
          </a:p>
          <a:p>
            <a:r>
              <a:rPr lang="ru-RU" dirty="0"/>
              <a:t>– Федеральная образовательная программа среднего общего образования (утв. приказом </a:t>
            </a:r>
            <a:r>
              <a:rPr lang="ru-RU" dirty="0" err="1"/>
              <a:t>Минпросвещения</a:t>
            </a:r>
            <a:r>
              <a:rPr lang="ru-RU" dirty="0"/>
              <a:t> России от 18 мая 2023 г. № 371) (далее – ФОП СОО);</a:t>
            </a:r>
          </a:p>
          <a:p>
            <a:r>
              <a:rPr lang="ru-RU" dirty="0"/>
              <a:t>– 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от 01 февраля 2024 г. № 62 «О внесении изменений в некоторые приказы Министерства просвещения РФ, касающиеся федеральных образовательных программ основного общего образования и среднего общего образования»;</a:t>
            </a:r>
          </a:p>
          <a:p>
            <a:r>
              <a:rPr lang="ru-RU" dirty="0"/>
              <a:t>– 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от 05 ноября 2024 г. № 769 «Об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деятельность, и установлении предельного срока использования исключенных учебников и разработанных в комплекте с ними учебных пособий»;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984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ИНФОРМАЦИОННО-МЕТОДИЧЕСКОЕ ПИСЬМО ОБ ОСОБЕННОСТЯХ ПРЕПОДАВАНИЯ УЧЕБНЫХ ПРЕДМЕТОВ «РУССКИЙ ЯЗЫК», «РОДНОЙ (РУССКИЙ) ЯЗЫК» В 2025/2026 УЧЕБНОМ ГОДУ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сайте «Единое содержание общего образования» https://edsoo.ru/)</a:t>
            </a:r>
          </a:p>
        </p:txBody>
      </p:sp>
    </p:spTree>
    <p:extLst>
      <p:ext uri="{BB962C8B-B14F-4D97-AF65-F5344CB8AC3E}">
        <p14:creationId xmlns:p14="http://schemas.microsoft.com/office/powerpoint/2010/main" val="211825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9382" y="992123"/>
            <a:ext cx="11495819" cy="406265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2000" b="1" dirty="0"/>
              <a:t>Нормативно-правовые документы (продолжение):</a:t>
            </a:r>
          </a:p>
          <a:p>
            <a:pPr algn="just"/>
            <a:endParaRPr lang="ru-RU" sz="2000" b="1" dirty="0"/>
          </a:p>
          <a:p>
            <a:r>
              <a:rPr lang="ru-RU" dirty="0"/>
              <a:t>– 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от 09 октября 2024 г. № 704 «О внесении изменений в некоторые приказы Министерства просвещения РФ, касающиеся федеральных образовательных программ НОО, ООО,СОО; </a:t>
            </a:r>
          </a:p>
          <a:p>
            <a:r>
              <a:rPr lang="ru-RU" dirty="0"/>
              <a:t>- 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от 12 февраля 2025 г. № 93 «О внесении изменения в подпункт 18.3.1 пункта 18.3 федерального государственного образовательного стандарта среднего общего образования, утвержденного</a:t>
            </a:r>
          </a:p>
          <a:p>
            <a:r>
              <a:rPr lang="ru-RU" dirty="0"/>
              <a:t>приказом Министерства образования и науки Российской Федерации от 17 мая 2012 г. № 413»;</a:t>
            </a:r>
          </a:p>
          <a:p>
            <a:r>
              <a:rPr lang="ru-RU" dirty="0"/>
              <a:t>– 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от 7 октября 2022 г. № 888 «О внесении изменений в Порядок организации и осуществления образовательной деятельности по основным общеобразовательным программам, утвержденным приказом Министерства просвещения Российской Федерации от 22 марта 2021 г. № 115»;</a:t>
            </a:r>
          </a:p>
          <a:p>
            <a:r>
              <a:rPr lang="ru-RU" dirty="0"/>
              <a:t>– Федеральный закон от 25 июля 2002 г. № 114-ФЗ «О противодействии экстремистской деятельности»;</a:t>
            </a:r>
          </a:p>
          <a:p>
            <a:r>
              <a:rPr lang="ru-RU" dirty="0"/>
              <a:t>– Реестр иностранных агентов. – URL: https://minjust.gov.ru/ru/pages/reestrinostryannykh-agentov/;</a:t>
            </a:r>
          </a:p>
          <a:p>
            <a:r>
              <a:rPr lang="ru-RU" dirty="0"/>
              <a:t>– Федеральный список экстремистских материалов. – URL: https://minjust.gov.ru/ru/extremist-materials/.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984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ИНФОРМАЦИОННО-МЕТОДИЧЕСКОЕ ПИСЬМО ОБ ОСОБЕННОСТЯХ ПРЕПОДАВАНИЯ УЧЕБНЫХ ПРЕДМЕТОВ «РУССКИЙ ЯЗЫК», «РОДНОЙ (РУССКИЙ) ЯЗЫК» В 2025/2026 УЧЕБНОМ ГОДУ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сайте «Единое содержание общего образования» https://edsoo.ru/)</a:t>
            </a:r>
          </a:p>
        </p:txBody>
      </p:sp>
    </p:spTree>
    <p:extLst>
      <p:ext uri="{BB962C8B-B14F-4D97-AF65-F5344CB8AC3E}">
        <p14:creationId xmlns:p14="http://schemas.microsoft.com/office/powerpoint/2010/main" val="218784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7695" y="1614461"/>
            <a:ext cx="11487506" cy="334245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Преподавание русского языка с 5 по 11 класс должно осуществляться на основе федеральных рабочих программ (далее – ФРП):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ФРП основного общего образования учебного предмета «Русский язык» (для 5–9 классов образовательных организаций). – URL: </a:t>
            </a:r>
            <a:r>
              <a:rPr lang="ru-RU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https://edsoo.ru/wpcontent/uploads/2025/07/2025_ooo_frp_russkij-yazyk_5-9.pdf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ФРП среднего общего образования учебного предмета «Русский язык» (для 10–11 классов образовательных организаций). – URL: </a:t>
            </a:r>
            <a:r>
              <a:rPr lang="ru-RU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https://edsoo.ru/wpcontent/uploads/2025/07/2025_soo_frp_russkij-yazyk_10_11.pdf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984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ИНФОРМАЦИОННО-МЕТОДИЧЕСКОЕ ПИСЬМО ОБ ОСОБЕННОСТЯХ ПРЕПОДАВАНИЯ УЧЕБНЫХ ПРЕДМЕТОВ «РУССКИЙ ЯЗЫК», «РОДНОЙ (РУССКИЙ) ЯЗЫК» В 2025/2026 УЧЕБНОМ ГОДУ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сайте «Единое содержание общего образования» https://edsoo.ru/)</a:t>
            </a:r>
          </a:p>
        </p:txBody>
      </p:sp>
    </p:spTree>
    <p:extLst>
      <p:ext uri="{BB962C8B-B14F-4D97-AF65-F5344CB8AC3E}">
        <p14:creationId xmlns:p14="http://schemas.microsoft.com/office/powerpoint/2010/main" val="52247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895" y="1354975"/>
            <a:ext cx="109478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r>
              <a:rPr lang="ru-RU" sz="2000" dirty="0"/>
              <a:t>     Необходимо </a:t>
            </a:r>
            <a:r>
              <a:rPr lang="ru-RU" sz="2000" b="1" dirty="0"/>
              <a:t>привести рабочие программы в соответствие </a:t>
            </a:r>
            <a:r>
              <a:rPr lang="ru-RU" sz="2000" dirty="0"/>
              <a:t>с</a:t>
            </a:r>
            <a:r>
              <a:rPr lang="ru-RU" sz="2000" b="1" dirty="0"/>
              <a:t> </a:t>
            </a:r>
            <a:r>
              <a:rPr lang="ru-RU" sz="2000" dirty="0"/>
              <a:t>Федеральной рабочей программой учебного предмета «Русский язык» (это программа </a:t>
            </a:r>
            <a:r>
              <a:rPr lang="ru-RU" sz="2000" b="1" dirty="0"/>
              <a:t>непосредственного применения)</a:t>
            </a:r>
            <a:r>
              <a:rPr lang="ru-RU" sz="2000" dirty="0"/>
              <a:t>, обязательна для реализации в точном соответствии с ФРП (соответствие  в содержании, в поурочном планировании и планируемых предметных результатах). </a:t>
            </a:r>
          </a:p>
          <a:p>
            <a:r>
              <a:rPr lang="ru-RU" sz="2000" dirty="0"/>
              <a:t>    В поддержку изучения предмета образовательная организация может разработать учебные курсы и реализовать их в части, формируемой участниками образовательных отношений (например, дополнительный курс «Современный русский язык» на 34 часа)</a:t>
            </a:r>
          </a:p>
        </p:txBody>
      </p:sp>
    </p:spTree>
    <p:extLst>
      <p:ext uri="{BB962C8B-B14F-4D97-AF65-F5344CB8AC3E}">
        <p14:creationId xmlns:p14="http://schemas.microsoft.com/office/powerpoint/2010/main" val="103648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5636" y="1855087"/>
            <a:ext cx="11354502" cy="451405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Не допускается предъявление к обучающимся требований, </a:t>
            </a:r>
            <a:r>
              <a:rPr lang="ru-RU" sz="2000" u="sng" dirty="0"/>
              <a:t>не соотнесенных с федеральными рабочими программами.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    </a:t>
            </a:r>
            <a:r>
              <a:rPr lang="ru-RU" sz="2000" b="1" dirty="0">
                <a:solidFill>
                  <a:srgbClr val="C00000"/>
                </a:solidFill>
              </a:rPr>
              <a:t>С 1 сентября 2025 г. </a:t>
            </a:r>
            <a:r>
              <a:rPr lang="ru-RU" sz="2000" dirty="0"/>
              <a:t>вводится </a:t>
            </a:r>
            <a:r>
              <a:rPr lang="ru-RU" sz="2000" b="1" dirty="0"/>
              <a:t>единое поурочное планирование </a:t>
            </a:r>
            <a:r>
              <a:rPr lang="ru-RU" sz="2000" dirty="0"/>
              <a:t>для</a:t>
            </a:r>
            <a:r>
              <a:rPr lang="ru-RU" sz="2000" dirty="0">
                <a:cs typeface="Times New Roman" panose="02020603050405020304" pitchFamily="18" charset="0"/>
              </a:rPr>
              <a:t> учебных предметов </a:t>
            </a:r>
            <a:r>
              <a:rPr lang="ru-RU" sz="2000" u="sng" dirty="0">
                <a:cs typeface="Times New Roman" panose="02020603050405020304" pitchFamily="18" charset="0"/>
              </a:rPr>
              <a:t>непосредственного применения</a:t>
            </a:r>
            <a:r>
              <a:rPr lang="ru-RU" sz="2000" dirty="0"/>
              <a:t>, среди которых учебный предмет «Русский язык» (для всех вариантов федерального учебного плана основного общего образования) с целью обеспечения единого образовательного пространства </a:t>
            </a:r>
            <a:r>
              <a:rPr lang="ru-RU" sz="2000" dirty="0">
                <a:cs typeface="Times New Roman" panose="02020603050405020304" pitchFamily="18" charset="0"/>
              </a:rPr>
              <a:t>(приказ </a:t>
            </a:r>
            <a:r>
              <a:rPr lang="ru-RU" sz="2000" dirty="0" err="1"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cs typeface="Times New Roman" panose="02020603050405020304" pitchFamily="18" charset="0"/>
              </a:rPr>
              <a:t> России от 9 октября 2024 г. № 704)</a:t>
            </a:r>
            <a:endParaRPr lang="ru-RU" sz="2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    У общеобразовательных организаций </a:t>
            </a:r>
            <a:r>
              <a:rPr lang="ru-RU" sz="2000" b="1" dirty="0"/>
              <a:t>остается право </a:t>
            </a:r>
            <a:r>
              <a:rPr lang="ru-RU" sz="2000" dirty="0"/>
              <a:t>по своему усмотрению: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- использовать часы резервных уроков,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- определять место оценочных процедур в поурочном планировании и их количество, не превышающее установленных требований.</a:t>
            </a:r>
          </a:p>
          <a:p>
            <a:pPr algn="just"/>
            <a:r>
              <a:rPr lang="ru-RU" sz="2000" dirty="0">
                <a:cs typeface="Times New Roman" panose="02020603050405020304" pitchFamily="18" charset="0"/>
              </a:rPr>
              <a:t>     В 6–9 классах до конца I четверти, а в 5 классе – на протяжении первого полугодия сохраняется объем текстов контрольных работ, рекомендованный для предыдущего класса.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96786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4073" y="1059027"/>
            <a:ext cx="11371129" cy="563231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sz="2000" dirty="0">
                <a:cs typeface="Times New Roman" panose="02020603050405020304" pitchFamily="18" charset="0"/>
              </a:rPr>
              <a:t>Определено </a:t>
            </a:r>
            <a:r>
              <a:rPr lang="ru-RU" sz="2000" b="1" dirty="0">
                <a:cs typeface="Times New Roman" panose="02020603050405020304" pitchFamily="18" charset="0"/>
              </a:rPr>
              <a:t>максимальное количество контрольных</a:t>
            </a:r>
            <a:r>
              <a:rPr lang="ru-RU" sz="2000" dirty="0">
                <a:cs typeface="Times New Roman" panose="02020603050405020304" pitchFamily="18" charset="0"/>
              </a:rPr>
              <a:t>. Оно не должно превышать </a:t>
            </a:r>
            <a:r>
              <a:rPr lang="ru-RU" sz="2000" b="1" dirty="0">
                <a:cs typeface="Times New Roman" panose="02020603050405020304" pitchFamily="18" charset="0"/>
              </a:rPr>
              <a:t>10% от    всего объема</a:t>
            </a:r>
            <a:r>
              <a:rPr lang="ru-RU" sz="2000" dirty="0">
                <a:cs typeface="Times New Roman" panose="02020603050405020304" pitchFamily="18" charset="0"/>
              </a:rPr>
              <a:t> учебного времени.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Длительность практической или обучающей работы, являющейся формой организации учебного процесса, направленной на выработку у обучающихся практических умений и </a:t>
            </a:r>
            <a:r>
              <a:rPr lang="ru-RU" sz="2000" u="sng" dirty="0">
                <a:cs typeface="Times New Roman" panose="02020603050405020304" pitchFamily="18" charset="0"/>
              </a:rPr>
              <a:t>не являющейся формой контроля</a:t>
            </a:r>
            <a:r>
              <a:rPr lang="ru-RU" sz="2000" dirty="0">
                <a:cs typeface="Times New Roman" panose="02020603050405020304" pitchFamily="18" charset="0"/>
              </a:rPr>
              <a:t>, составляет один урок (не более чем 45 минут).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В соответствии с санитарными правилами и нормами необходимо минимизировать </a:t>
            </a:r>
            <a:r>
              <a:rPr lang="ru-RU" sz="2000" b="1" dirty="0">
                <a:cs typeface="Times New Roman" panose="02020603050405020304" pitchFamily="18" charset="0"/>
              </a:rPr>
              <a:t>продолжительность выполнения домашних заданий</a:t>
            </a:r>
            <a:r>
              <a:rPr lang="ru-RU" sz="2000" dirty="0">
                <a:cs typeface="Times New Roman" panose="02020603050405020304" pitchFamily="18" charset="0"/>
              </a:rPr>
              <a:t>, которая не должна превышать по всем учебным предметам: в 5 классе – 2 часов,  в 6–8 классах – 2,5 часа, в 9–11 классах – 3,5 часа.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/>
              <a:t>Объем и содержание домашнего задания </a:t>
            </a:r>
            <a:r>
              <a:rPr lang="ru-RU" sz="2000" dirty="0"/>
              <a:t>учитель определяет </a:t>
            </a:r>
            <a:r>
              <a:rPr lang="ru-RU" sz="2000" b="1" dirty="0"/>
              <a:t>дифференцированно</a:t>
            </a:r>
            <a:r>
              <a:rPr lang="ru-RU" sz="2000" dirty="0"/>
              <a:t> в соответствии с федеральной рабочей программой по учебному предмету, тематическим планированием, степенью подготовленности класса, конкретной образовательной ситуацией, с учетом возрастных, психофизических особенностей, способностей и интересов обучающихся.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/>
              <a:t>Домашнее задание </a:t>
            </a:r>
            <a:r>
              <a:rPr lang="ru-RU" sz="2000" dirty="0"/>
              <a:t>на следующий урок </a:t>
            </a:r>
            <a:r>
              <a:rPr lang="ru-RU" sz="2000" b="1" dirty="0"/>
              <a:t>рекомендуется задавать на текущем уроке</a:t>
            </a:r>
            <a:r>
              <a:rPr lang="ru-RU" sz="2000" dirty="0"/>
              <a:t>, при наличии электронного журнала дублировать в нем задание не позднее времени окончания учебного дня. Для выполнения задания, требующего длительной подготовки (например, подготовка доклада, реферата, оформление презентации, заучивание стихотворений), рекомендуется предоставлять достаточное количество времени. </a:t>
            </a:r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196653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ame 8"/>
          <p:cNvSpPr/>
          <p:nvPr/>
        </p:nvSpPr>
        <p:spPr>
          <a:xfrm>
            <a:off x="0" y="0"/>
            <a:ext cx="12192000" cy="6857999"/>
          </a:xfrm>
          <a:prstGeom prst="frame">
            <a:avLst>
              <a:gd name="adj1" fmla="val 301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3950" y="1092216"/>
            <a:ext cx="11321252" cy="624786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Программы </a:t>
            </a:r>
            <a:r>
              <a:rPr lang="ru-RU" sz="2000" b="1" dirty="0">
                <a:cs typeface="Times New Roman" panose="02020603050405020304" pitchFamily="18" charset="0"/>
              </a:rPr>
              <a:t>синхронизированы</a:t>
            </a:r>
            <a:r>
              <a:rPr lang="ru-RU" sz="2000" dirty="0">
                <a:cs typeface="Times New Roman" panose="02020603050405020304" pitchFamily="18" charset="0"/>
              </a:rPr>
              <a:t> </a:t>
            </a:r>
            <a:r>
              <a:rPr lang="ru-RU" sz="2000" b="1" dirty="0">
                <a:cs typeface="Times New Roman" panose="02020603050405020304" pitchFamily="18" charset="0"/>
              </a:rPr>
              <a:t>с основным и единым государственными экзаменами</a:t>
            </a:r>
            <a:r>
              <a:rPr lang="ru-RU" sz="2000" dirty="0">
                <a:cs typeface="Times New Roman" panose="02020603050405020304" pitchFamily="18" charset="0"/>
              </a:rPr>
              <a:t>: по  каждому учебному предмету указан перечень элементов содержания, проверяемых на ОГЭ и  ЕГЭ.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cs typeface="Times New Roman" panose="02020603050405020304" pitchFamily="18" charset="0"/>
              </a:rPr>
              <a:t>Образовательная организация </a:t>
            </a:r>
            <a:r>
              <a:rPr lang="ru-RU" sz="2000" b="1" dirty="0">
                <a:cs typeface="Times New Roman" panose="02020603050405020304" pitchFamily="18" charset="0"/>
              </a:rPr>
              <a:t>самостоятельно определяет список учебников и учебных пособий, </a:t>
            </a:r>
            <a:r>
              <a:rPr lang="ru-RU" sz="2000" dirty="0">
                <a:cs typeface="Times New Roman" panose="02020603050405020304" pitchFamily="18" charset="0"/>
              </a:rPr>
              <a:t>необходимых для реализации образовательных программ (пункт 9 части 3 статьи 28 Федерального закона от 29 декабря 2012 г. № 273-ФЗ «Об образовании в Российской Федерации») и включенных в федеральный перечень учебников, утвержденный приказом </a:t>
            </a:r>
            <a:r>
              <a:rPr lang="ru-RU" sz="2000" dirty="0" err="1"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cs typeface="Times New Roman" panose="02020603050405020304" pitchFamily="18" charset="0"/>
              </a:rPr>
              <a:t> России от 5 ноября 2024 г. № 769 (далее – ФПУ).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/>
              <a:t>Единые подходы к текущему оцениванию предметных результатов по учебному предмету «Русский язык»: согласование внешнего и внутреннего оценивания; единые объекты оценки, согласованные критерии и инструментарий оценивания; сбалансированный объем процедур внешнего и внутреннего оценивания.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/>
              <a:t>При определении содержания оценки предметных результатов обратить внимание на обязательные планируемые предметные результаты на конец каждого учебного года, что  отражено в федеральных рабочих программах (и в Конструкторе рабочих программ, размещенного на сайте «Единое содержание общего образования». – URL: </a:t>
            </a:r>
            <a:r>
              <a:rPr lang="ru-RU" sz="2000" dirty="0">
                <a:hlinkClick r:id="rId2"/>
              </a:rPr>
              <a:t>https://edsoo.ru/konstruktor-uchebnyh-planov</a:t>
            </a:r>
            <a:r>
              <a:rPr lang="ru-RU" sz="2000" dirty="0"/>
              <a:t>.)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dirty="0"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</a:t>
            </a:r>
            <a:endParaRPr lang="ru-RU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46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2709</Words>
  <Application>Microsoft Office PowerPoint</Application>
  <PresentationFormat>Широкоэкранный</PresentationFormat>
  <Paragraphs>181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Montserrat SemiBold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MAMA</dc:creator>
  <cp:lastModifiedBy>Пользователь</cp:lastModifiedBy>
  <cp:revision>1</cp:revision>
  <dcterms:created xsi:type="dcterms:W3CDTF">2025-09-04T16:21:11Z</dcterms:created>
  <dcterms:modified xsi:type="dcterms:W3CDTF">2025-09-05T02:16:25Z</dcterms:modified>
</cp:coreProperties>
</file>